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256" r:id="rId2"/>
    <p:sldId id="285" r:id="rId3"/>
    <p:sldId id="286" r:id="rId4"/>
    <p:sldId id="270" r:id="rId5"/>
    <p:sldId id="261" r:id="rId6"/>
    <p:sldId id="274" r:id="rId7"/>
    <p:sldId id="258" r:id="rId8"/>
    <p:sldId id="275" r:id="rId9"/>
    <p:sldId id="291" r:id="rId10"/>
    <p:sldId id="284" r:id="rId11"/>
    <p:sldId id="279" r:id="rId12"/>
    <p:sldId id="280" r:id="rId13"/>
    <p:sldId id="289" r:id="rId14"/>
    <p:sldId id="277" r:id="rId15"/>
    <p:sldId id="281" r:id="rId16"/>
    <p:sldId id="282" r:id="rId17"/>
    <p:sldId id="283" r:id="rId18"/>
    <p:sldId id="292" r:id="rId19"/>
    <p:sldId id="293" r:id="rId20"/>
    <p:sldId id="288" r:id="rId21"/>
    <p:sldId id="273" r:id="rId22"/>
    <p:sldId id="290" r:id="rId23"/>
    <p:sldId id="265" r:id="rId24"/>
    <p:sldId id="294" r:id="rId25"/>
    <p:sldId id="296" r:id="rId26"/>
    <p:sldId id="259" r:id="rId27"/>
  </p:sldIdLst>
  <p:sldSz cx="9144000" cy="5715000" type="screen16x10"/>
  <p:notesSz cx="6858000" cy="9144000"/>
  <p:defaultTextStyle>
    <a:defPPr>
      <a:defRPr lang="en-US"/>
    </a:defPPr>
    <a:lvl1pPr marL="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5CB3"/>
    <a:srgbClr val="FEB7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61"/>
    <p:restoredTop sz="94674"/>
  </p:normalViewPr>
  <p:slideViewPr>
    <p:cSldViewPr snapToGrid="0" snapToObjects="1">
      <p:cViewPr>
        <p:scale>
          <a:sx n="232" d="100"/>
          <a:sy n="232" d="100"/>
        </p:scale>
        <p:origin x="2536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0E8F95-A694-3C44-B45D-92A92FE2D737}" type="datetimeFigureOut">
              <a:rPr lang="en-US" smtClean="0"/>
              <a:t>11/29/2018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B7C023-B1C8-FB4F-84B2-BD1FE3E2D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0412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2F26F6-6C2B-704C-B1E3-80C7E844E0BB}" type="datetimeFigureOut">
              <a:rPr lang="en-US" smtClean="0"/>
              <a:t>11/29/2018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BB4E70-8DB9-C04C-979E-AC4161C9D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42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B4E70-8DB9-C04C-979E-AC4161C9D2F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762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>
                <a:solidFill>
                  <a:srgbClr val="FEB712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DE735C76-0146-514C-A84B-FCD4ED1093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915155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23560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248655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</p:spPr>
        <p:txBody>
          <a:bodyPr/>
          <a:lstStyle>
            <a:lvl1pPr>
              <a:defRPr>
                <a:solidFill>
                  <a:srgbClr val="195CB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DE735C76-0146-514C-A84B-FCD4ED1093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119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</p:spPr>
        <p:txBody>
          <a:bodyPr/>
          <a:lstStyle>
            <a:lvl1pPr>
              <a:defRPr>
                <a:solidFill>
                  <a:srgbClr val="195CB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DE735C76-0146-514C-A84B-FCD4ED1093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1339913"/>
            <a:ext cx="1971675" cy="38075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39913"/>
            <a:ext cx="5800725" cy="38075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95CB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DE735C76-0146-514C-A84B-FCD4ED1093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6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rgbClr val="FEB712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3" b="4261"/>
          <a:stretch/>
        </p:blipFill>
        <p:spPr>
          <a:xfrm>
            <a:off x="-1" y="1"/>
            <a:ext cx="9150964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30076"/>
            <a:ext cx="7886700" cy="1104636"/>
          </a:xfrm>
        </p:spPr>
        <p:txBody>
          <a:bodyPr/>
          <a:lstStyle>
            <a:lvl1pPr>
              <a:defRPr>
                <a:solidFill>
                  <a:srgbClr val="FEB71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109457"/>
            <a:ext cx="7886700" cy="259834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11969"/>
            <a:ext cx="7886700" cy="1104636"/>
          </a:xfrm>
        </p:spPr>
        <p:txBody>
          <a:bodyPr/>
          <a:lstStyle>
            <a:lvl1pPr>
              <a:defRPr>
                <a:solidFill>
                  <a:srgbClr val="FEB71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082297"/>
            <a:ext cx="7886700" cy="3214662"/>
          </a:xfrm>
        </p:spPr>
        <p:txBody>
          <a:bodyPr/>
          <a:lstStyle>
            <a:lvl1pPr>
              <a:defRPr>
                <a:solidFill>
                  <a:srgbClr val="195CB3"/>
                </a:solidFill>
              </a:defRPr>
            </a:lvl1pPr>
            <a:lvl2pPr>
              <a:defRPr>
                <a:solidFill>
                  <a:srgbClr val="195CB3"/>
                </a:solidFill>
              </a:defRPr>
            </a:lvl2pPr>
            <a:lvl3pPr>
              <a:defRPr>
                <a:solidFill>
                  <a:srgbClr val="195CB3"/>
                </a:solidFill>
              </a:defRPr>
            </a:lvl3pPr>
            <a:lvl4pPr>
              <a:defRPr>
                <a:solidFill>
                  <a:srgbClr val="195CB3"/>
                </a:solidFill>
              </a:defRPr>
            </a:lvl4pPr>
            <a:lvl5pPr>
              <a:defRPr>
                <a:solidFill>
                  <a:srgbClr val="195CB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</p:spPr>
        <p:txBody>
          <a:bodyPr/>
          <a:lstStyle>
            <a:lvl1pPr>
              <a:defRPr>
                <a:solidFill>
                  <a:srgbClr val="195CB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DE735C76-0146-514C-A84B-FCD4ED1093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11971"/>
            <a:ext cx="7886700" cy="1104636"/>
          </a:xfrm>
        </p:spPr>
        <p:txBody>
          <a:bodyPr/>
          <a:lstStyle>
            <a:lvl1pPr>
              <a:defRPr>
                <a:solidFill>
                  <a:srgbClr val="FEB71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025661"/>
            <a:ext cx="3886200" cy="3244140"/>
          </a:xfrm>
        </p:spPr>
        <p:txBody>
          <a:bodyPr/>
          <a:lstStyle>
            <a:lvl1pPr>
              <a:defRPr>
                <a:solidFill>
                  <a:srgbClr val="195CB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solidFill>
                  <a:srgbClr val="195CB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solidFill>
                  <a:srgbClr val="195CB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solidFill>
                  <a:srgbClr val="195CB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solidFill>
                  <a:srgbClr val="195CB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025661"/>
            <a:ext cx="3886200" cy="3244140"/>
          </a:xfrm>
        </p:spPr>
        <p:txBody>
          <a:bodyPr/>
          <a:lstStyle>
            <a:lvl1pPr>
              <a:defRPr>
                <a:solidFill>
                  <a:srgbClr val="195CB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solidFill>
                  <a:srgbClr val="195CB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solidFill>
                  <a:srgbClr val="195CB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solidFill>
                  <a:srgbClr val="195CB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solidFill>
                  <a:srgbClr val="195CB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</p:spPr>
        <p:txBody>
          <a:bodyPr/>
          <a:lstStyle>
            <a:lvl1pPr>
              <a:defRPr>
                <a:solidFill>
                  <a:srgbClr val="195CB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DE735C76-0146-514C-A84B-FCD4ED1093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912922"/>
            <a:ext cx="7886700" cy="110463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026611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713203"/>
            <a:ext cx="3868340" cy="258375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2026610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713203"/>
            <a:ext cx="3887391" cy="25837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</p:spPr>
        <p:txBody>
          <a:bodyPr/>
          <a:lstStyle>
            <a:lvl1pPr>
              <a:defRPr>
                <a:solidFill>
                  <a:srgbClr val="195CB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DE735C76-0146-514C-A84B-FCD4ED1093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119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</p:spPr>
        <p:txBody>
          <a:bodyPr/>
          <a:lstStyle>
            <a:lvl1pPr>
              <a:defRPr>
                <a:solidFill>
                  <a:srgbClr val="195CB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DE735C76-0146-514C-A84B-FCD4ED1093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</p:spPr>
        <p:txBody>
          <a:bodyPr/>
          <a:lstStyle>
            <a:lvl1pPr>
              <a:defRPr>
                <a:solidFill>
                  <a:srgbClr val="195CB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DE735C76-0146-514C-A84B-FCD4ED1093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906101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23560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239601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</p:spPr>
        <p:txBody>
          <a:bodyPr/>
          <a:lstStyle>
            <a:lvl1pPr>
              <a:defRPr>
                <a:solidFill>
                  <a:srgbClr val="195CB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DE735C76-0146-514C-A84B-FCD4ED1093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0"/>
          <a:stretch/>
        </p:blipFill>
        <p:spPr>
          <a:xfrm>
            <a:off x="1" y="-1"/>
            <a:ext cx="9150966" cy="571500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948183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2127564"/>
            <a:ext cx="7886700" cy="30199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195CB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DE735C76-0146-514C-A84B-FCD4ED1093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477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2" r:id="rId3"/>
    <p:sldLayoutId id="2147483672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FEB712"/>
          </a:solidFill>
          <a:latin typeface="Arial" charset="0"/>
          <a:ea typeface="Arial" charset="0"/>
          <a:cs typeface="Arial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rgbClr val="195CB3"/>
          </a:solidFill>
          <a:latin typeface="Arial" charset="0"/>
          <a:ea typeface="Arial" charset="0"/>
          <a:cs typeface="Arial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195CB3"/>
          </a:solidFill>
          <a:latin typeface="Arial" charset="0"/>
          <a:ea typeface="Arial" charset="0"/>
          <a:cs typeface="Arial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rgbClr val="195CB3"/>
          </a:solidFill>
          <a:latin typeface="Arial" charset="0"/>
          <a:ea typeface="Arial" charset="0"/>
          <a:cs typeface="Arial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rgbClr val="195CB3"/>
          </a:solidFill>
          <a:latin typeface="Arial" charset="0"/>
          <a:ea typeface="Arial" charset="0"/>
          <a:cs typeface="Arial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rgbClr val="195CB3"/>
          </a:solidFill>
          <a:latin typeface="Arial" charset="0"/>
          <a:ea typeface="Arial" charset="0"/>
          <a:cs typeface="Arial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vimeo.com/299774607/d53a745036" TargetMode="Externa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vimeo.com/300792075/efe17287e1" TargetMode="Externa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creativedesign.ucr.edu/ism/logos.html" TargetMode="Externa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mazon.com/Arkon-iPhone-Tripod-Galaxy-Retail/dp/B00SZHIESK/ref=pd_ybh_a_4?ie=UTF8&amp;psc=1&amp;refRID=Z51H9BKSCR1YVEVXM7D5" TargetMode="External"/><Relationship Id="rId3" Type="http://schemas.openxmlformats.org/officeDocument/2006/relationships/hyperlink" Target="https://www.amazon.com/BOYA-Universal-Cardiod-Microphone-Camcorder/dp/B06XWH97X8/ref=sr_1_2?ie=UTF8&amp;qid=1518492340&amp;sr=8-2&amp;keywords=boya+bymm1" TargetMode="External"/><Relationship Id="rId7" Type="http://schemas.openxmlformats.org/officeDocument/2006/relationships/hyperlink" Target="https://www.amazon.com/dp/B00I58NYQQ/ref=wl_it_dp_o_pC_nS_ttl?_encoding=UTF8&amp;colid=1CY5M13XB9PDM&amp;coliid=I8MS0HEG560R" TargetMode="External"/><Relationship Id="rId12" Type="http://schemas.openxmlformats.org/officeDocument/2006/relationships/hyperlink" Target="https://www.bhphotovideo.com/c/product/1302409-REG/lume_cube_ios_video_kit.html" TargetMode="External"/><Relationship Id="rId2" Type="http://schemas.openxmlformats.org/officeDocument/2006/relationships/hyperlink" Target="https://www.amazon.com/Omnidirectional-Lavalier-Microphone-Camcorder-Recorders/dp/B00NHN168W?th=1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amazon.com/Slik-617-520-Video-Sprint-Tripod/dp/B0033333KU/ref=sr_1_11?s=photo&amp;ie=UTF8&amp;qid=1475294198&amp;sr=1-11&amp;keywords=slik+tripod+II" TargetMode="External"/><Relationship Id="rId11" Type="http://schemas.openxmlformats.org/officeDocument/2006/relationships/hyperlink" Target="https://www.bhphotovideo.com/c/product/1274713-REG/impact_r2542_51_42_5_in_1_collapsible_circular.html" TargetMode="External"/><Relationship Id="rId5" Type="http://schemas.openxmlformats.org/officeDocument/2006/relationships/hyperlink" Target="https://www.amazon.com/Rode-RodeLink-Wireless-Filmmaker-System/dp/B00TV90DX0" TargetMode="External"/><Relationship Id="rId10" Type="http://schemas.openxmlformats.org/officeDocument/2006/relationships/hyperlink" Target="https://wistia.com/learn/production/down-and-dirty-lighting-kit" TargetMode="External"/><Relationship Id="rId4" Type="http://schemas.openxmlformats.org/officeDocument/2006/relationships/hyperlink" Target="https://www.bhphotovideo.com/c/product/1428666-REG/rode_sc6_l_mobile_interview_kit.html?ap=y&amp;gclid=EAIaIQobChMIlpv07MjA3gIVGP5kCh3SJwilEAQYASABEgLb6PD_BwE&amp;smp=y" TargetMode="External"/><Relationship Id="rId9" Type="http://schemas.openxmlformats.org/officeDocument/2006/relationships/hyperlink" Target="https://www.amazon.com/YONGNUO-YN300-Air-Temperature-3200K-5500K/dp/B0157PE1ZC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dobe.com/products/premiere-rush.html" TargetMode="External"/><Relationship Id="rId2" Type="http://schemas.openxmlformats.org/officeDocument/2006/relationships/hyperlink" Target="https://spark.adobe.com/pricing/?gclid=EAIaIQobChMIoYbdi77S3gIVE9VkCh0aqwdhEAAYASAAEgJyb_D_BwE&amp;mv=search&amp;ef_id=EAIaIQobChMIoYbdi77S3gIVE9VkCh0aqwdhEAAYASAAEgJyb_D_BwE:G:s&amp;s_kwcid=AL!3085!3!284648606115!b!!g!!adobe%20spark" TargetMode="Externa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cop.edu/enterprise-risk-management/resources/centers-of-excellence/unmanned-aircraft-systems-safety.html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vstormpro.com/" TargetMode="External"/><Relationship Id="rId3" Type="http://schemas.openxmlformats.org/officeDocument/2006/relationships/hyperlink" Target="mailto:neilmurcko@gmail.com" TargetMode="External"/><Relationship Id="rId7" Type="http://schemas.openxmlformats.org/officeDocument/2006/relationships/hyperlink" Target="mailto:josh@vstormpro.com" TargetMode="External"/><Relationship Id="rId2" Type="http://schemas.openxmlformats.org/officeDocument/2006/relationships/hyperlink" Target="mailto:christen.marquez@gmail.com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carlyscholte.com/" TargetMode="External"/><Relationship Id="rId5" Type="http://schemas.openxmlformats.org/officeDocument/2006/relationships/hyperlink" Target="mailto:carlyscholte@gmail.com" TargetMode="External"/><Relationship Id="rId4" Type="http://schemas.openxmlformats.org/officeDocument/2006/relationships/hyperlink" Target="https://www.neilmurcko.com/video/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user/ucriverside" TargetMode="Externa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hyperlink" Target="https://o365ucr-my.sharepoint.com/:b:/g/personal/zwicke_ucr_edu/EXoCpXYXykVKnjwFk6jDXg8BT0QU101ZAu1CpCwarOwdnw?e=dPzml4" TargetMode="Externa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crpBRubJVU" TargetMode="External"/><Relationship Id="rId2" Type="http://schemas.openxmlformats.org/officeDocument/2006/relationships/hyperlink" Target="https://www.youtube.com/watch?v=ubxhCYvpqxM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ucr.edu/" TargetMode="External"/><Relationship Id="rId5" Type="http://schemas.openxmlformats.org/officeDocument/2006/relationships/hyperlink" Target="https://www.youtube.com/watch?v=8RbTL-248N0" TargetMode="External"/><Relationship Id="rId4" Type="http://schemas.openxmlformats.org/officeDocument/2006/relationships/hyperlink" Target="https://www.youtube.com/watch?v=TT3yA2KTdGM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UCRiverside/videos/vb.102657818085/10155894793103086/?type=2&amp;theater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VIDEO 101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Best practices, tips, and resources for content creators</a:t>
            </a:r>
          </a:p>
          <a:p>
            <a:endParaRPr lang="en-US" dirty="0"/>
          </a:p>
          <a:p>
            <a:r>
              <a:rPr lang="en-US" dirty="0"/>
              <a:t>Christina Bristol &amp; Christy Zwicke</a:t>
            </a:r>
          </a:p>
        </p:txBody>
      </p:sp>
    </p:spTree>
    <p:extLst>
      <p:ext uri="{BB962C8B-B14F-4D97-AF65-F5344CB8AC3E}">
        <p14:creationId xmlns:p14="http://schemas.microsoft.com/office/powerpoint/2010/main" val="206619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FRAMING: SETTING UP YOUR SHOT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28649" y="2082297"/>
            <a:ext cx="7748787" cy="3214662"/>
          </a:xfrm>
        </p:spPr>
        <p:txBody>
          <a:bodyPr>
            <a:normAutofit/>
          </a:bodyPr>
          <a:lstStyle/>
          <a:p>
            <a:r>
              <a:rPr lang="en-US" dirty="0"/>
              <a:t>Storytelling in the background</a:t>
            </a:r>
          </a:p>
          <a:p>
            <a:r>
              <a:rPr lang="en-US" dirty="0"/>
              <a:t>Wide, medium, close up shots </a:t>
            </a:r>
          </a:p>
          <a:p>
            <a:r>
              <a:rPr lang="en-US" dirty="0"/>
              <a:t>Rule of thirds</a:t>
            </a:r>
          </a:p>
          <a:p>
            <a:r>
              <a:rPr lang="en-US" dirty="0"/>
              <a:t>Use a tripod or have steady hands</a:t>
            </a:r>
          </a:p>
          <a:p>
            <a:endParaRPr lang="en-US" dirty="0"/>
          </a:p>
          <a:p>
            <a:r>
              <a:rPr lang="en-US" dirty="0"/>
              <a:t>Example:</a:t>
            </a:r>
          </a:p>
          <a:p>
            <a:r>
              <a:rPr lang="en-US" sz="1800" u="sng" dirty="0"/>
              <a:t>https://</a:t>
            </a:r>
            <a:r>
              <a:rPr lang="en-US" sz="1800" u="sng" dirty="0" err="1"/>
              <a:t>vimeo.com</a:t>
            </a:r>
            <a:r>
              <a:rPr lang="en-US" sz="1800" u="sng" dirty="0"/>
              <a:t>/299777028/e124cdb3a2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09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LIGHTING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Is there enough light to see your subject? </a:t>
            </a:r>
          </a:p>
          <a:p>
            <a:r>
              <a:rPr lang="en-US" dirty="0"/>
              <a:t>Are they facing the light? </a:t>
            </a:r>
          </a:p>
          <a:p>
            <a:r>
              <a:rPr lang="en-US" dirty="0"/>
              <a:t>Don</a:t>
            </a:r>
            <a:r>
              <a:rPr lang="mr-IN" dirty="0"/>
              <a:t>’</a:t>
            </a:r>
            <a:r>
              <a:rPr lang="en-US" dirty="0"/>
              <a:t>t blow out the background </a:t>
            </a:r>
            <a:r>
              <a:rPr lang="mr-IN" dirty="0"/>
              <a:t>–</a:t>
            </a:r>
            <a:r>
              <a:rPr lang="en-US" dirty="0"/>
              <a:t> pick all one level</a:t>
            </a:r>
          </a:p>
          <a:p>
            <a:r>
              <a:rPr lang="en-US" dirty="0"/>
              <a:t>Deep shade is ideal </a:t>
            </a:r>
          </a:p>
          <a:p>
            <a:endParaRPr lang="en-US" dirty="0"/>
          </a:p>
          <a:p>
            <a:r>
              <a:rPr lang="en-US" dirty="0"/>
              <a:t>Example</a:t>
            </a:r>
          </a:p>
          <a:p>
            <a:r>
              <a:rPr lang="mr-IN" sz="1600" u="sng" dirty="0">
                <a:hlinkClick r:id="rId2"/>
              </a:rPr>
              <a:t>https://vimeo.com/299774607/d53a745036</a:t>
            </a:r>
            <a:endParaRPr lang="en-US" sz="1600" u="sn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4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SOUND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Can you hear your subject? </a:t>
            </a:r>
          </a:p>
          <a:p>
            <a:r>
              <a:rPr lang="en-US" dirty="0"/>
              <a:t>Is there background location noise?</a:t>
            </a:r>
          </a:p>
          <a:p>
            <a:r>
              <a:rPr lang="en-US" dirty="0"/>
              <a:t>Watch out for interruptions (airplanes, cars, people)</a:t>
            </a:r>
          </a:p>
          <a:p>
            <a:r>
              <a:rPr lang="en-US" dirty="0"/>
              <a:t>Use an external mic, if possible</a:t>
            </a:r>
          </a:p>
          <a:p>
            <a:endParaRPr lang="en-US" dirty="0"/>
          </a:p>
          <a:p>
            <a:r>
              <a:rPr lang="en-US" dirty="0"/>
              <a:t>Example</a:t>
            </a:r>
          </a:p>
          <a:p>
            <a:r>
              <a:rPr lang="en-US" sz="1800" u="sng" dirty="0"/>
              <a:t>https://</a:t>
            </a:r>
            <a:r>
              <a:rPr lang="en-US" sz="1800" u="sng" dirty="0" err="1"/>
              <a:t>vimeo.com</a:t>
            </a:r>
            <a:r>
              <a:rPr lang="en-US" sz="1800" u="sng" dirty="0"/>
              <a:t>/299779024/f4892c192a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80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EDITING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Keep it short</a:t>
            </a:r>
          </a:p>
          <a:p>
            <a:r>
              <a:rPr lang="en-US" dirty="0"/>
              <a:t>Tailor it towards your audience </a:t>
            </a:r>
          </a:p>
          <a:p>
            <a:r>
              <a:rPr lang="en-US" dirty="0"/>
              <a:t>Use BROLL to enhance the story</a:t>
            </a:r>
          </a:p>
          <a:p>
            <a:r>
              <a:rPr lang="en-US" dirty="0"/>
              <a:t>Add music if necessary</a:t>
            </a:r>
          </a:p>
          <a:p>
            <a:r>
              <a:rPr lang="en-US" dirty="0"/>
              <a:t>First 5 seconds are most important</a:t>
            </a:r>
          </a:p>
          <a:p>
            <a:endParaRPr lang="en-US" dirty="0"/>
          </a:p>
          <a:p>
            <a:r>
              <a:rPr lang="en-US" dirty="0"/>
              <a:t>Example of good </a:t>
            </a:r>
            <a:r>
              <a:rPr lang="en-US" dirty="0" err="1"/>
              <a:t>broll</a:t>
            </a:r>
            <a:r>
              <a:rPr lang="en-US" dirty="0"/>
              <a:t>:</a:t>
            </a:r>
          </a:p>
          <a:p>
            <a:r>
              <a:rPr lang="pt-BR" dirty="0">
                <a:hlinkClick r:id="rId2"/>
              </a:rPr>
              <a:t>https://vimeo.com/300792075/efe17287e1</a:t>
            </a:r>
            <a:endParaRPr lang="pt-BR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2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GRAPHICS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28650" y="2082296"/>
            <a:ext cx="3614823" cy="3458857"/>
          </a:xfrm>
        </p:spPr>
        <p:txBody>
          <a:bodyPr>
            <a:normAutofit/>
          </a:bodyPr>
          <a:lstStyle/>
          <a:p>
            <a:r>
              <a:rPr lang="en-US" dirty="0"/>
              <a:t>KEEP IT SIMPLE</a:t>
            </a:r>
          </a:p>
          <a:p>
            <a:pPr lvl="1"/>
            <a:r>
              <a:rPr lang="en-US" i="1" dirty="0"/>
              <a:t>Don</a:t>
            </a:r>
            <a:r>
              <a:rPr lang="mr-IN" i="1" dirty="0"/>
              <a:t>’</a:t>
            </a:r>
            <a:r>
              <a:rPr lang="en-US" i="1" dirty="0"/>
              <a:t>t make fonts too fancy</a:t>
            </a:r>
          </a:p>
          <a:p>
            <a:r>
              <a:rPr lang="en-US" dirty="0"/>
              <a:t>Keep it short</a:t>
            </a:r>
          </a:p>
          <a:p>
            <a:r>
              <a:rPr lang="en-US" dirty="0"/>
              <a:t>Make it easy to read</a:t>
            </a:r>
          </a:p>
          <a:p>
            <a:pPr lvl="1"/>
            <a:r>
              <a:rPr lang="en-US" i="1" dirty="0"/>
              <a:t>Contrast Ratio requirements</a:t>
            </a:r>
          </a:p>
          <a:p>
            <a:r>
              <a:rPr lang="en-US" dirty="0"/>
              <a:t>Use “lower thirds” to identify talking heads</a:t>
            </a:r>
          </a:p>
          <a:p>
            <a:r>
              <a:rPr lang="en-US" dirty="0"/>
              <a:t>Follow campus branding guidelines</a:t>
            </a:r>
          </a:p>
          <a:p>
            <a:pPr lvl="1"/>
            <a:r>
              <a:rPr lang="en-US" sz="1100" dirty="0">
                <a:hlinkClick r:id="rId2"/>
              </a:rPr>
              <a:t>https://creativedesign.ucr.edu/ism/logos.html</a:t>
            </a:r>
            <a:endParaRPr lang="en-US" sz="1100" dirty="0"/>
          </a:p>
          <a:p>
            <a:pPr lvl="1"/>
            <a:endParaRPr lang="en-US" sz="11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221" y="1713816"/>
            <a:ext cx="4505159" cy="215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2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 FOR SHOOTING ON A PHONE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i="1" dirty="0"/>
              <a:t>All those sample videos were made on a phone!</a:t>
            </a:r>
          </a:p>
          <a:p>
            <a:r>
              <a:rPr lang="en-US" dirty="0"/>
              <a:t>Use a tripod or phone holder, if possible</a:t>
            </a:r>
          </a:p>
          <a:p>
            <a:r>
              <a:rPr lang="en-US" dirty="0"/>
              <a:t>Get good sound</a:t>
            </a:r>
          </a:p>
          <a:p>
            <a:r>
              <a:rPr lang="en-US" dirty="0"/>
              <a:t>Prep your phone</a:t>
            </a:r>
          </a:p>
          <a:p>
            <a:pPr lvl="1"/>
            <a:r>
              <a:rPr lang="en-US" dirty="0"/>
              <a:t>Check storage space</a:t>
            </a:r>
          </a:p>
          <a:p>
            <a:pPr lvl="1"/>
            <a:r>
              <a:rPr lang="en-US" dirty="0"/>
              <a:t>Check battery</a:t>
            </a:r>
          </a:p>
          <a:p>
            <a:pPr lvl="1"/>
            <a:r>
              <a:rPr lang="en-US" dirty="0"/>
              <a:t>Adjust settings - 1080 or 4K?</a:t>
            </a:r>
          </a:p>
          <a:p>
            <a:pPr lvl="1"/>
            <a:r>
              <a:rPr lang="en-US" dirty="0"/>
              <a:t>Put in airplane mode, do not disturb, block messages</a:t>
            </a:r>
          </a:p>
          <a:p>
            <a:pPr lvl="1"/>
            <a:r>
              <a:rPr lang="en-US" dirty="0"/>
              <a:t>Clean &amp; use the rear camera lens</a:t>
            </a:r>
          </a:p>
          <a:p>
            <a:r>
              <a:rPr lang="en-US" dirty="0"/>
              <a:t>Practice your shots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6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4877" y="1029385"/>
            <a:ext cx="7886700" cy="591348"/>
          </a:xfrm>
        </p:spPr>
        <p:txBody>
          <a:bodyPr/>
          <a:lstStyle/>
          <a:p>
            <a:r>
              <a:rPr lang="en-US" dirty="0"/>
              <a:t>TIPS FOR LIVE SOCIAL VIDEOS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04034" y="1680964"/>
            <a:ext cx="4878625" cy="3936848"/>
          </a:xfrm>
        </p:spPr>
        <p:txBody>
          <a:bodyPr>
            <a:normAutofit/>
          </a:bodyPr>
          <a:lstStyle/>
          <a:p>
            <a:r>
              <a:rPr lang="en-US" sz="1900" dirty="0"/>
              <a:t>Promote it in advance</a:t>
            </a:r>
          </a:p>
          <a:p>
            <a:r>
              <a:rPr lang="en-US" sz="1900" dirty="0"/>
              <a:t>Work with talent ahead of time to prepare</a:t>
            </a:r>
          </a:p>
          <a:p>
            <a:r>
              <a:rPr lang="en-US" sz="1900" dirty="0"/>
              <a:t>Find a good background location </a:t>
            </a:r>
          </a:p>
          <a:p>
            <a:r>
              <a:rPr lang="en-US" sz="1900" dirty="0"/>
              <a:t>Start the video with a tease </a:t>
            </a:r>
          </a:p>
          <a:p>
            <a:r>
              <a:rPr lang="en-US" sz="1900" dirty="0"/>
              <a:t>Make it interactive</a:t>
            </a:r>
          </a:p>
          <a:p>
            <a:pPr lvl="1"/>
            <a:r>
              <a:rPr lang="en-US" sz="1700" dirty="0"/>
              <a:t>Questions from the audience</a:t>
            </a:r>
          </a:p>
          <a:p>
            <a:pPr lvl="2"/>
            <a:r>
              <a:rPr lang="en-US" sz="1300" dirty="0"/>
              <a:t>Have backup questions ready  </a:t>
            </a:r>
          </a:p>
          <a:p>
            <a:r>
              <a:rPr lang="en-US" sz="1900" dirty="0"/>
              <a:t>Close with a call to action</a:t>
            </a:r>
          </a:p>
          <a:p>
            <a:pPr lvl="1"/>
            <a:r>
              <a:rPr lang="en-US" sz="1500" dirty="0"/>
              <a:t>like our page, share, subscribe</a:t>
            </a:r>
          </a:p>
          <a:p>
            <a:r>
              <a:rPr lang="en-US" sz="1900" dirty="0"/>
              <a:t>Follow up </a:t>
            </a:r>
            <a:r>
              <a:rPr lang="mr-IN" sz="1900" dirty="0"/>
              <a:t>–</a:t>
            </a:r>
            <a:r>
              <a:rPr lang="en-US" sz="1900" dirty="0"/>
              <a:t> go back and answer questions</a:t>
            </a:r>
          </a:p>
          <a:p>
            <a:r>
              <a:rPr lang="en-US" sz="1900" dirty="0"/>
              <a:t>Use in other ways </a:t>
            </a:r>
            <a:r>
              <a:rPr lang="mr-IN" sz="1900" dirty="0"/>
              <a:t>–</a:t>
            </a:r>
            <a:r>
              <a:rPr lang="en-US" sz="1900" dirty="0"/>
              <a:t> upload to YouTube 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922" y="1774046"/>
            <a:ext cx="3757858" cy="343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2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911969"/>
            <a:ext cx="7886700" cy="752568"/>
          </a:xfrm>
        </p:spPr>
        <p:txBody>
          <a:bodyPr/>
          <a:lstStyle/>
          <a:p>
            <a:r>
              <a:rPr lang="en-US" dirty="0"/>
              <a:t>EQUIPMENT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68297" y="1582406"/>
            <a:ext cx="8673111" cy="4024454"/>
          </a:xfrm>
        </p:spPr>
        <p:txBody>
          <a:bodyPr>
            <a:normAutofit fontScale="40000" lnSpcReduction="20000"/>
          </a:bodyPr>
          <a:lstStyle/>
          <a:p>
            <a:r>
              <a:rPr lang="en-US" b="1" dirty="0"/>
              <a:t>Audio</a:t>
            </a:r>
          </a:p>
          <a:p>
            <a:pPr lvl="1"/>
            <a:r>
              <a:rPr lang="en-US" dirty="0"/>
              <a:t>Wire Lavalier microphone $20</a:t>
            </a:r>
          </a:p>
          <a:p>
            <a:pPr lvl="2"/>
            <a:r>
              <a:rPr lang="en-US" dirty="0">
                <a:hlinkClick r:id="rId2"/>
              </a:rPr>
              <a:t>https://www.amazon.com/Omnidirectional-Lavalier-Microphone-Camcorder-Recorders/dp/B00NHN168W?th=1</a:t>
            </a:r>
            <a:endParaRPr lang="en-US" dirty="0"/>
          </a:p>
          <a:p>
            <a:pPr lvl="1"/>
            <a:r>
              <a:rPr lang="en-US" dirty="0"/>
              <a:t>Shotgun microphone $40</a:t>
            </a:r>
          </a:p>
          <a:p>
            <a:pPr lvl="2"/>
            <a:r>
              <a:rPr lang="en-US" dirty="0">
                <a:hlinkClick r:id="rId3"/>
              </a:rPr>
              <a:t>https://www.amazon.com/BOYA-Universal-Cardiod-Microphone-Camcorder/dp/B06XWH97X8/ref=sr_1_2?ie=UTF8&amp;qid=1518492340&amp;sr=8-2&amp;keywords=boya+bymm1</a:t>
            </a:r>
            <a:endParaRPr lang="en-US" dirty="0"/>
          </a:p>
          <a:p>
            <a:pPr lvl="1"/>
            <a:r>
              <a:rPr lang="en-US" dirty="0"/>
              <a:t>Mobile Interview kit with 2 </a:t>
            </a:r>
            <a:r>
              <a:rPr lang="en-US" dirty="0" err="1"/>
              <a:t>lav</a:t>
            </a:r>
            <a:r>
              <a:rPr lang="en-US" dirty="0"/>
              <a:t> mics - $200</a:t>
            </a:r>
          </a:p>
          <a:p>
            <a:pPr lvl="2"/>
            <a:r>
              <a:rPr lang="en-US" dirty="0">
                <a:hlinkClick r:id="rId4"/>
              </a:rPr>
              <a:t>https://www.bhphotovideo.com/c/product/1428666-REG/rode_sc6_l_mobile_interview_kit.html?ap=y&amp;gclid=EAIaIQobChMIlpv07MjA3gIVGP5kCh3SJwilEAQYASABEgLb6PD_BwE&amp;smp=y</a:t>
            </a:r>
            <a:endParaRPr lang="en-US" dirty="0"/>
          </a:p>
          <a:p>
            <a:pPr lvl="1"/>
            <a:r>
              <a:rPr lang="en-US" dirty="0"/>
              <a:t>Wireless microphone pack - $329</a:t>
            </a:r>
          </a:p>
          <a:p>
            <a:pPr lvl="2"/>
            <a:r>
              <a:rPr lang="en-US" dirty="0">
                <a:hlinkClick r:id="rId5"/>
              </a:rPr>
              <a:t>https://www.amazon.com/Rode-RodeLink-Wireless-Filmmaker-System/dp/B00TV90DX0</a:t>
            </a:r>
            <a:endParaRPr lang="en-US" dirty="0"/>
          </a:p>
          <a:p>
            <a:pPr lvl="1"/>
            <a:endParaRPr lang="en-US" dirty="0"/>
          </a:p>
          <a:p>
            <a:r>
              <a:rPr lang="en-US" b="1" dirty="0"/>
              <a:t>Stabilizers</a:t>
            </a:r>
          </a:p>
          <a:p>
            <a:pPr lvl="1"/>
            <a:r>
              <a:rPr lang="en-US" dirty="0"/>
              <a:t>Tripod - $90</a:t>
            </a:r>
          </a:p>
          <a:p>
            <a:pPr lvl="2"/>
            <a:r>
              <a:rPr lang="en-US" dirty="0">
                <a:hlinkClick r:id="rId6"/>
              </a:rPr>
              <a:t>https://www.amazon.com/Slik-617-520-Video-Sprint-Tripod/dp/B0033333KU/ref=sr_1_11?s=photo&amp;ie=UTF8&amp;qid=1475294198&amp;sr=1-11&amp;keywords=slik+tripod+II</a:t>
            </a:r>
            <a:endParaRPr lang="en-US" dirty="0"/>
          </a:p>
          <a:p>
            <a:pPr lvl="1"/>
            <a:r>
              <a:rPr lang="en-US" dirty="0"/>
              <a:t>Adaptors to put a phone on a tripod - $12</a:t>
            </a:r>
          </a:p>
          <a:p>
            <a:pPr lvl="2"/>
            <a:r>
              <a:rPr lang="en-US" dirty="0">
                <a:hlinkClick r:id="rId7"/>
              </a:rPr>
              <a:t>https://www.amazon.com/dp/B00I58NYQQ/ref=wl_it_dp_o_pC_nS_ttl?_encoding=UTF8&amp;colid=1CY5M13XB9PDM&amp;coliid=I8MS0HEG560R</a:t>
            </a:r>
            <a:r>
              <a:rPr lang="en-US" dirty="0"/>
              <a:t>	</a:t>
            </a:r>
          </a:p>
          <a:p>
            <a:pPr lvl="1"/>
            <a:r>
              <a:rPr lang="en-US" dirty="0"/>
              <a:t>Tripod for a phone</a:t>
            </a:r>
            <a:endParaRPr lang="en-US" dirty="0">
              <a:hlinkClick r:id="rId8"/>
            </a:endParaRPr>
          </a:p>
          <a:p>
            <a:pPr lvl="2"/>
            <a:r>
              <a:rPr lang="en-US" dirty="0">
                <a:hlinkClick r:id="rId8"/>
              </a:rPr>
              <a:t>https://www.amazon.com/Arkon-iPhone-Tripod-Galaxy-Retail/dp/B00SZHIESK/ref=pd_ybh_a_4?ie=UTF8&amp;psc=1&amp;refRID=Z51H9BKSCR1YVEVXM7D5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Basic lights and/or light modifiers</a:t>
            </a:r>
          </a:p>
          <a:p>
            <a:pPr lvl="1"/>
            <a:r>
              <a:rPr lang="en-US" dirty="0"/>
              <a:t>Shoe mount $32</a:t>
            </a:r>
          </a:p>
          <a:p>
            <a:pPr lvl="2"/>
            <a:r>
              <a:rPr lang="en-US" dirty="0">
                <a:hlinkClick r:id="rId9"/>
              </a:rPr>
              <a:t>https://www.amazon.com/YONGNUO-YN300-Air-Temperature-3200K-5500K/dp/B0157PE1ZC/</a:t>
            </a:r>
            <a:endParaRPr lang="en-US" dirty="0"/>
          </a:p>
          <a:p>
            <a:pPr lvl="1"/>
            <a:r>
              <a:rPr lang="en-US" dirty="0"/>
              <a:t>DIY light kit - $100</a:t>
            </a:r>
          </a:p>
          <a:p>
            <a:pPr lvl="2"/>
            <a:r>
              <a:rPr lang="en-US" dirty="0">
                <a:hlinkClick r:id="rId10"/>
              </a:rPr>
              <a:t>https://wistia.com/learn/production/down-and-dirty-lighting-kit</a:t>
            </a:r>
            <a:endParaRPr lang="en-US" dirty="0"/>
          </a:p>
          <a:p>
            <a:pPr lvl="2"/>
            <a:endParaRPr lang="en-US" dirty="0"/>
          </a:p>
          <a:p>
            <a:pPr lvl="1"/>
            <a:r>
              <a:rPr lang="en-US" dirty="0"/>
              <a:t>Good ‘</a:t>
            </a:r>
            <a:r>
              <a:rPr lang="en-US" dirty="0" err="1"/>
              <a:t>ol</a:t>
            </a:r>
            <a:r>
              <a:rPr lang="en-US" dirty="0"/>
              <a:t> Reflector - $50</a:t>
            </a:r>
          </a:p>
          <a:p>
            <a:pPr lvl="2"/>
            <a:r>
              <a:rPr lang="en-US" dirty="0">
                <a:hlinkClick r:id="rId11"/>
              </a:rPr>
              <a:t>https://www.bhphotovideo.com/c/product/1274713-REG/impact_r2542_51_42_5_in_1_collapsible_circular.html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UCR receives a discount through B&amp;H</a:t>
            </a:r>
          </a:p>
          <a:p>
            <a:pPr lvl="1"/>
            <a:r>
              <a:rPr lang="en-US" dirty="0"/>
              <a:t>All in one light, tripod, and microphone kit $200</a:t>
            </a:r>
          </a:p>
          <a:p>
            <a:pPr lvl="2"/>
            <a:r>
              <a:rPr lang="en-US" dirty="0">
                <a:hlinkClick r:id="rId12"/>
              </a:rPr>
              <a:t>https://www.bhphotovideo.com/c/product/1302409-REG/lume_cube_ios_video_kit.html</a:t>
            </a:r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89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911969"/>
            <a:ext cx="7886700" cy="900405"/>
          </a:xfrm>
        </p:spPr>
        <p:txBody>
          <a:bodyPr/>
          <a:lstStyle/>
          <a:p>
            <a:r>
              <a:rPr lang="en-US" dirty="0"/>
              <a:t>VIDEO EDITING APPS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28650" y="1719290"/>
            <a:ext cx="7886700" cy="3995709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iMovie comes on iOS devices</a:t>
            </a:r>
          </a:p>
          <a:p>
            <a:pPr lvl="1"/>
            <a:r>
              <a:rPr lang="en-US" dirty="0"/>
              <a:t>Can add stills, music, filters, titles</a:t>
            </a:r>
          </a:p>
          <a:p>
            <a:pPr lvl="1"/>
            <a:r>
              <a:rPr lang="en-US" dirty="0"/>
              <a:t>Can export to a Mac desktop for more processing if needed</a:t>
            </a:r>
          </a:p>
          <a:p>
            <a:r>
              <a:rPr lang="en-US" b="1" dirty="0" err="1"/>
              <a:t>PowerDirector</a:t>
            </a:r>
            <a:r>
              <a:rPr lang="en-US" b="1" dirty="0"/>
              <a:t> for Droids</a:t>
            </a:r>
          </a:p>
          <a:p>
            <a:pPr lvl="1"/>
            <a:r>
              <a:rPr lang="en-US" dirty="0"/>
              <a:t>Quickly arrange clips, trim, and add to timeline</a:t>
            </a:r>
          </a:p>
          <a:p>
            <a:pPr lvl="1"/>
            <a:r>
              <a:rPr lang="en-US" dirty="0"/>
              <a:t>Might be limited on export options</a:t>
            </a:r>
          </a:p>
          <a:p>
            <a:r>
              <a:rPr lang="en-US" b="1" dirty="0"/>
              <a:t>Adobe Spark</a:t>
            </a:r>
          </a:p>
          <a:p>
            <a:pPr lvl="1"/>
            <a:r>
              <a:rPr lang="en-US" dirty="0"/>
              <a:t>Basic is FREE, or you can pay for more features $10/month</a:t>
            </a:r>
          </a:p>
          <a:p>
            <a:pPr lvl="1"/>
            <a:r>
              <a:rPr lang="en-US" dirty="0"/>
              <a:t>Desktop and mobile</a:t>
            </a:r>
          </a:p>
          <a:p>
            <a:pPr lvl="1"/>
            <a:r>
              <a:rPr lang="en-US" dirty="0"/>
              <a:t>EASY TO USE </a:t>
            </a:r>
          </a:p>
          <a:p>
            <a:pPr lvl="1"/>
            <a:r>
              <a:rPr lang="en-US" dirty="0"/>
              <a:t>Created branded photos, videos, and graphics</a:t>
            </a:r>
          </a:p>
          <a:p>
            <a:pPr lvl="1"/>
            <a:r>
              <a:rPr lang="en-US" dirty="0"/>
              <a:t>Log in with Facebook, Creative Cloud</a:t>
            </a:r>
          </a:p>
          <a:p>
            <a:pPr lvl="1"/>
            <a:r>
              <a:rPr lang="en-US" sz="1200" dirty="0">
                <a:hlinkClick r:id="rId2" invalidUrl="https://spark.adobe.com/pricing/?gclid=EAIaIQobChMIoYbdi77S3gIVE9VkCh0aqwdhEAAYASAAEgJyb_D_BwE&amp;mv=search&amp;ef_id=EAIaIQobChMIoYbdi77S3gIVE9VkCh0aqwdhEAAYASAAEgJyb_D_BwE:G:s&amp;s_kwcid=AL!3085!3!284648606115!b!!g!!adobe spark"/>
              </a:rPr>
              <a:t>https://spark.adobe.com/pricing/?gclid=EAIaIQobChMIoYbdi77S3gIVE9VkCh0aqwdhEAAYASAAEgJyb_D_BwE&amp;mv=search&amp;ef_id=EAIaIQobChMIoYbdi77S3gIVE9VkCh0aqwdhEAAYASAAEgJyb_D_BwE:G:s&amp;s_kwcid=AL!3085!3!284648606115!b!!g!!</a:t>
            </a:r>
            <a:r>
              <a:rPr lang="en-US" sz="1200" dirty="0">
                <a:hlinkClick r:id="rId2" invalidUrl="https://spark.adobe.com/pricing/?gclid=EAIaIQobChMIoYbdi77S3gIVE9VkCh0aqwdhEAAYASAAEgJyb_D_BwE&amp;mv=search&amp;ef_id=EAIaIQobChMIoYbdi77S3gIVE9VkCh0aqwdhEAAYASAAEgJyb_D_BwE:G:s&amp;s_kwcid=AL!3085!3!284648606115!b!!g!!adobe spark"/>
              </a:rPr>
              <a:t>adobe%20spark</a:t>
            </a:r>
            <a:endParaRPr lang="en-US" dirty="0"/>
          </a:p>
          <a:p>
            <a:r>
              <a:rPr lang="en-US" b="1" dirty="0" err="1"/>
              <a:t>Feelin</a:t>
            </a:r>
            <a:r>
              <a:rPr lang="en-US" b="1" dirty="0"/>
              <a:t>’ fancy? Use Adobe Premiere Rush</a:t>
            </a:r>
          </a:p>
          <a:p>
            <a:pPr lvl="1"/>
            <a:r>
              <a:rPr lang="en-US" dirty="0"/>
              <a:t>For more advanced users</a:t>
            </a:r>
          </a:p>
          <a:p>
            <a:pPr lvl="1"/>
            <a:r>
              <a:rPr lang="en-US" dirty="0"/>
              <a:t>Lets you easily change between portrait and landscape modes</a:t>
            </a:r>
          </a:p>
          <a:p>
            <a:pPr lvl="1"/>
            <a:r>
              <a:rPr lang="en-US" dirty="0"/>
              <a:t>ONLY on iOS, Mac, and Windows</a:t>
            </a:r>
          </a:p>
          <a:p>
            <a:pPr lvl="1"/>
            <a:r>
              <a:rPr lang="en-US" dirty="0"/>
              <a:t>First 3 projects are free, after that $10/month</a:t>
            </a:r>
          </a:p>
          <a:p>
            <a:pPr lvl="1"/>
            <a:r>
              <a:rPr lang="en-US" sz="1400" dirty="0">
                <a:hlinkClick r:id="rId3"/>
              </a:rPr>
              <a:t>https://www.adobe.com/products/premiere-rush.html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6509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 A GOOD CONTENT CREATOR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Ask permission before filming </a:t>
            </a:r>
          </a:p>
          <a:p>
            <a:pPr lvl="1"/>
            <a:r>
              <a:rPr lang="en-US" dirty="0"/>
              <a:t>Video release forms, as needed</a:t>
            </a:r>
          </a:p>
          <a:p>
            <a:pPr lvl="1"/>
            <a:r>
              <a:rPr lang="en-US" dirty="0"/>
              <a:t>Minors need parental consent</a:t>
            </a:r>
          </a:p>
          <a:p>
            <a:r>
              <a:rPr lang="en-US" dirty="0"/>
              <a:t>Drone requirements</a:t>
            </a:r>
          </a:p>
          <a:p>
            <a:pPr lvl="1"/>
            <a:r>
              <a:rPr lang="en-US" sz="1000" dirty="0">
                <a:hlinkClick r:id="rId2"/>
              </a:rPr>
              <a:t>https://www.ucop.edu/enterprise-risk-management/resources/centers-of-excellence/unmanned-aircraft-systems-safety.html</a:t>
            </a:r>
            <a:endParaRPr lang="en-US" sz="1000" dirty="0"/>
          </a:p>
          <a:p>
            <a:pPr lvl="1"/>
            <a:endParaRPr lang="en-US" sz="1000" dirty="0"/>
          </a:p>
          <a:p>
            <a:r>
              <a:rPr lang="en-US" dirty="0"/>
              <a:t>Filming in labs: folks should have </a:t>
            </a:r>
            <a:r>
              <a:rPr lang="en-US" dirty="0" err="1"/>
              <a:t>labcoats</a:t>
            </a:r>
            <a:r>
              <a:rPr lang="en-US" dirty="0"/>
              <a:t>, </a:t>
            </a:r>
            <a:r>
              <a:rPr lang="en-US" dirty="0" err="1"/>
              <a:t>eyegear</a:t>
            </a:r>
            <a:r>
              <a:rPr lang="en-US" dirty="0"/>
              <a:t>, gloves (as required)</a:t>
            </a:r>
          </a:p>
          <a:p>
            <a:r>
              <a:rPr lang="en-US" dirty="0"/>
              <a:t>You are representing the University in these videos, beware of dress code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22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STORYTELLING EXERCISE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Pair up </a:t>
            </a:r>
            <a:br>
              <a:rPr lang="en-US" dirty="0"/>
            </a:br>
            <a:endParaRPr lang="en-US" dirty="0"/>
          </a:p>
          <a:p>
            <a:r>
              <a:rPr lang="en-US" dirty="0"/>
              <a:t>What’s the best present you ever received?</a:t>
            </a:r>
            <a:br>
              <a:rPr lang="en-US" dirty="0"/>
            </a:br>
            <a:endParaRPr lang="en-US" dirty="0"/>
          </a:p>
          <a:p>
            <a:r>
              <a:rPr lang="en-US" dirty="0"/>
              <a:t>2 minutes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11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FREELANCERS!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Christen Marquez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is-IS" dirty="0">
                <a:solidFill>
                  <a:schemeClr val="accent1">
                    <a:lumMod val="75000"/>
                  </a:schemeClr>
                </a:solidFill>
              </a:rPr>
              <a:t>(917) 428.4984 </a:t>
            </a:r>
            <a:endParaRPr lang="is-IS" sz="2500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Email: </a:t>
            </a:r>
            <a:r>
              <a:rPr lang="en-US" u="sng" dirty="0">
                <a:solidFill>
                  <a:schemeClr val="accent1">
                    <a:lumMod val="75000"/>
                  </a:schemeClr>
                </a:solidFill>
                <a:hlinkClick r:id="rId2"/>
              </a:rPr>
              <a:t>christen.marquez@gmail.com</a:t>
            </a:r>
            <a:endParaRPr lang="en-US" sz="2500" u="sng" dirty="0">
              <a:solidFill>
                <a:schemeClr val="accent1">
                  <a:lumMod val="75000"/>
                </a:schemeClr>
              </a:solidFill>
              <a:hlinkClick r:id="rId2"/>
            </a:endParaRPr>
          </a:p>
          <a:p>
            <a:r>
              <a:rPr lang="sk-SK" sz="2400" b="1" dirty="0" err="1">
                <a:solidFill>
                  <a:schemeClr val="accent1">
                    <a:lumMod val="75000"/>
                  </a:schemeClr>
                </a:solidFill>
              </a:rPr>
              <a:t>Neil</a:t>
            </a:r>
            <a:r>
              <a:rPr lang="sk-SK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k-SK" sz="2400" b="1" dirty="0" err="1">
                <a:solidFill>
                  <a:schemeClr val="accent1">
                    <a:lumMod val="75000"/>
                  </a:schemeClr>
                </a:solidFill>
              </a:rPr>
              <a:t>Murko</a:t>
            </a:r>
            <a:endParaRPr lang="sk-SK" sz="2800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mr-IN" dirty="0">
                <a:solidFill>
                  <a:schemeClr val="accent1">
                    <a:lumMod val="75000"/>
                  </a:schemeClr>
                </a:solidFill>
              </a:rPr>
              <a:t>(760) 317-6404</a:t>
            </a:r>
            <a:endParaRPr lang="mr-IN" sz="2500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Email: </a:t>
            </a:r>
            <a:r>
              <a:rPr lang="en-US" u="sng" dirty="0">
                <a:solidFill>
                  <a:schemeClr val="accent1">
                    <a:lumMod val="75000"/>
                  </a:schemeClr>
                </a:solidFill>
                <a:hlinkClick r:id="rId3"/>
              </a:rPr>
              <a:t>neilmurcko@gmail.com</a:t>
            </a:r>
            <a:endParaRPr lang="en-US" sz="2500" u="sng" dirty="0">
              <a:solidFill>
                <a:schemeClr val="accent1">
                  <a:lumMod val="75000"/>
                </a:schemeClr>
              </a:solidFill>
              <a:hlinkClick r:id="rId3"/>
            </a:endParaRP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Website: </a:t>
            </a:r>
            <a:r>
              <a:rPr lang="en-US" u="sng" dirty="0">
                <a:solidFill>
                  <a:schemeClr val="accent1">
                    <a:lumMod val="75000"/>
                  </a:schemeClr>
                </a:solidFill>
                <a:hlinkClick r:id="rId4"/>
              </a:rPr>
              <a:t>https://www.neilmurcko.com/video/</a:t>
            </a:r>
            <a:endParaRPr lang="en-US" sz="2500" u="sng" dirty="0">
              <a:solidFill>
                <a:schemeClr val="accent1">
                  <a:lumMod val="75000"/>
                </a:schemeClr>
              </a:solidFill>
              <a:hlinkClick r:id="rId4"/>
            </a:endParaRPr>
          </a:p>
          <a:p>
            <a:r>
              <a:rPr lang="sk-SK" sz="2400" b="1" dirty="0" err="1">
                <a:solidFill>
                  <a:schemeClr val="accent1">
                    <a:lumMod val="75000"/>
                  </a:schemeClr>
                </a:solidFill>
              </a:rPr>
              <a:t>Carly</a:t>
            </a:r>
            <a:r>
              <a:rPr lang="sk-SK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k-SK" sz="2400" b="1" dirty="0" err="1">
                <a:solidFill>
                  <a:schemeClr val="accent1">
                    <a:lumMod val="75000"/>
                  </a:schemeClr>
                </a:solidFill>
              </a:rPr>
              <a:t>Scholte</a:t>
            </a:r>
            <a:endParaRPr lang="sk-SK" sz="2800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sk-SK" dirty="0">
                <a:solidFill>
                  <a:schemeClr val="accent1">
                    <a:lumMod val="75000"/>
                  </a:schemeClr>
                </a:solidFill>
              </a:rPr>
              <a:t>Email: </a:t>
            </a:r>
            <a:r>
              <a:rPr lang="sk-SK" u="sng" dirty="0">
                <a:solidFill>
                  <a:schemeClr val="accent1">
                    <a:lumMod val="75000"/>
                  </a:schemeClr>
                </a:solidFill>
                <a:hlinkClick r:id="rId5"/>
              </a:rPr>
              <a:t>carlyscholte@gmail.com</a:t>
            </a:r>
            <a:endParaRPr lang="sk-SK" sz="2500" u="sng" dirty="0">
              <a:solidFill>
                <a:schemeClr val="accent1">
                  <a:lumMod val="75000"/>
                </a:schemeClr>
              </a:solidFill>
              <a:hlinkClick r:id="rId5"/>
            </a:endParaRPr>
          </a:p>
          <a:p>
            <a:pPr lvl="1"/>
            <a:r>
              <a:rPr lang="sk-SK" dirty="0" err="1">
                <a:solidFill>
                  <a:schemeClr val="accent1">
                    <a:lumMod val="75000"/>
                  </a:schemeClr>
                </a:solidFill>
              </a:rPr>
              <a:t>Website</a:t>
            </a:r>
            <a:r>
              <a:rPr lang="sk-SK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sk-SK" u="sng" dirty="0">
                <a:solidFill>
                  <a:schemeClr val="accent1">
                    <a:lumMod val="75000"/>
                  </a:schemeClr>
                </a:solidFill>
                <a:hlinkClick r:id="rId6"/>
              </a:rPr>
              <a:t>https://www.carlyscholte.com</a:t>
            </a:r>
            <a:endParaRPr lang="sk-SK" sz="25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k-SK" sz="2400" b="1" dirty="0" err="1">
                <a:solidFill>
                  <a:schemeClr val="accent1">
                    <a:lumMod val="75000"/>
                  </a:schemeClr>
                </a:solidFill>
              </a:rPr>
              <a:t>Josh</a:t>
            </a:r>
            <a:r>
              <a:rPr lang="sk-SK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k-SK" sz="2400" b="1" dirty="0" err="1">
                <a:solidFill>
                  <a:schemeClr val="accent1">
                    <a:lumMod val="75000"/>
                  </a:schemeClr>
                </a:solidFill>
              </a:rPr>
              <a:t>Kulic</a:t>
            </a:r>
            <a:endParaRPr lang="sk-SK" sz="2800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hr-HR" dirty="0" err="1">
                <a:solidFill>
                  <a:schemeClr val="accent1">
                    <a:lumMod val="75000"/>
                  </a:schemeClr>
                </a:solidFill>
              </a:rPr>
              <a:t>Cell</a:t>
            </a:r>
            <a:r>
              <a:rPr lang="hr-HR" dirty="0">
                <a:solidFill>
                  <a:schemeClr val="accent1">
                    <a:lumMod val="75000"/>
                  </a:schemeClr>
                </a:solidFill>
              </a:rPr>
              <a:t>: 909.556.4970. </a:t>
            </a:r>
            <a:endParaRPr lang="hr-HR" sz="2500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Email: </a:t>
            </a:r>
            <a:r>
              <a:rPr lang="en-US" u="sng" dirty="0">
                <a:solidFill>
                  <a:schemeClr val="accent1">
                    <a:lumMod val="75000"/>
                  </a:schemeClr>
                </a:solidFill>
                <a:hlinkClick r:id="rId7"/>
              </a:rPr>
              <a:t>josh@vstormpro.com. </a:t>
            </a:r>
            <a:endParaRPr lang="en-US" sz="2500" u="sng" dirty="0">
              <a:solidFill>
                <a:schemeClr val="accent1">
                  <a:lumMod val="75000"/>
                </a:schemeClr>
              </a:solidFill>
              <a:hlinkClick r:id="rId7"/>
            </a:endParaRP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Website: </a:t>
            </a:r>
            <a:r>
              <a:rPr lang="en-US" u="sng" dirty="0">
                <a:solidFill>
                  <a:schemeClr val="accent1">
                    <a:lumMod val="75000"/>
                  </a:schemeClr>
                </a:solidFill>
                <a:hlinkClick r:id="rId8"/>
              </a:rPr>
              <a:t>www.vstormpro.com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ASK A FREELANCER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 using the creative brief to help prep your request</a:t>
            </a:r>
          </a:p>
          <a:p>
            <a:r>
              <a:rPr lang="en-US" dirty="0"/>
              <a:t>Clearly define the scope of work</a:t>
            </a:r>
          </a:p>
          <a:p>
            <a:r>
              <a:rPr lang="en-US" dirty="0"/>
              <a:t>Ask for examples of their videos</a:t>
            </a:r>
          </a:p>
          <a:p>
            <a:r>
              <a:rPr lang="en-US" dirty="0"/>
              <a:t>Send them examples of videos that you like </a:t>
            </a:r>
          </a:p>
          <a:p>
            <a:r>
              <a:rPr lang="en-US" dirty="0"/>
              <a:t>Get multiple quotes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84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MUSIC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28650" y="2082297"/>
            <a:ext cx="3394710" cy="2655166"/>
          </a:xfrm>
        </p:spPr>
        <p:txBody>
          <a:bodyPr>
            <a:noAutofit/>
          </a:bodyPr>
          <a:lstStyle/>
          <a:p>
            <a:r>
              <a:rPr lang="en-US" sz="1800" dirty="0"/>
              <a:t>UCR has a Warner Chappell Production Music subscription</a:t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/>
              <a:t>Avoid using music that is not licensed </a:t>
            </a:r>
            <a:r>
              <a:rPr lang="mr-IN" sz="1800" dirty="0"/>
              <a:t>–</a:t>
            </a:r>
            <a:r>
              <a:rPr lang="en-US" sz="1800" dirty="0"/>
              <a:t> otherwise annoying things will happen</a:t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/>
              <a:t>Keep an eye out for copyright disputes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27611"/>
            <a:ext cx="4401021" cy="468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18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283" y="930075"/>
            <a:ext cx="4454305" cy="3596657"/>
          </a:xfrm>
        </p:spPr>
        <p:txBody>
          <a:bodyPr>
            <a:normAutofit/>
          </a:bodyPr>
          <a:lstStyle/>
          <a:p>
            <a:r>
              <a:rPr lang="en-US" dirty="0"/>
              <a:t>FREE BROLL</a:t>
            </a:r>
            <a:br>
              <a:rPr lang="en-US" dirty="0"/>
            </a:br>
            <a:br>
              <a:rPr lang="en-US" dirty="0"/>
            </a:br>
            <a:r>
              <a:rPr lang="en-US" sz="2000" dirty="0"/>
              <a:t>https://</a:t>
            </a:r>
            <a:r>
              <a:rPr lang="en-US" sz="2000" dirty="0" err="1"/>
              <a:t>vimeo.com</a:t>
            </a:r>
            <a:r>
              <a:rPr lang="en-US" sz="2000" dirty="0"/>
              <a:t>/album/5305405</a:t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368" y="957697"/>
            <a:ext cx="4001632" cy="4664506"/>
          </a:xfrm>
        </p:spPr>
      </p:pic>
    </p:spTree>
    <p:extLst>
      <p:ext uri="{BB962C8B-B14F-4D97-AF65-F5344CB8AC3E}">
        <p14:creationId xmlns:p14="http://schemas.microsoft.com/office/powerpoint/2010/main" val="169387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283" y="930075"/>
            <a:ext cx="7333361" cy="4523472"/>
          </a:xfrm>
        </p:spPr>
        <p:txBody>
          <a:bodyPr>
            <a:normAutofit/>
          </a:bodyPr>
          <a:lstStyle/>
          <a:p>
            <a:r>
              <a:rPr lang="en-US" sz="13800" dirty="0"/>
              <a:t>HAVE FUN!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91726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SUBSCRIBE AND SHARE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YouTube</a:t>
            </a:r>
          </a:p>
          <a:p>
            <a:pPr lvl="1"/>
            <a:r>
              <a:rPr lang="en-US" dirty="0">
                <a:hlinkClick r:id="rId2"/>
              </a:rPr>
              <a:t>https://www.youtube.com/user/ucriverside</a:t>
            </a:r>
            <a:endParaRPr lang="en-US" dirty="0"/>
          </a:p>
          <a:p>
            <a:r>
              <a:rPr lang="en-US" dirty="0"/>
              <a:t>Facebook - </a:t>
            </a:r>
            <a:r>
              <a:rPr lang="en-US" dirty="0" err="1"/>
              <a:t>ucriverside</a:t>
            </a:r>
            <a:endParaRPr lang="en-US" dirty="0"/>
          </a:p>
          <a:p>
            <a:r>
              <a:rPr lang="en-US" dirty="0"/>
              <a:t>Instagram - </a:t>
            </a:r>
            <a:r>
              <a:rPr lang="en-US" dirty="0" err="1"/>
              <a:t>ucriversideofficial</a:t>
            </a:r>
            <a:endParaRPr lang="en-US" dirty="0"/>
          </a:p>
          <a:p>
            <a:r>
              <a:rPr lang="en-US" dirty="0"/>
              <a:t>Twitter - #</a:t>
            </a:r>
            <a:r>
              <a:rPr lang="en-US" dirty="0" err="1"/>
              <a:t>ucriverside</a:t>
            </a:r>
            <a:endParaRPr lang="en-US" dirty="0"/>
          </a:p>
          <a:p>
            <a:r>
              <a:rPr lang="en-US" dirty="0"/>
              <a:t>Linked In - </a:t>
            </a:r>
            <a:r>
              <a:rPr lang="en-US" dirty="0" err="1"/>
              <a:t>ucriverside</a:t>
            </a:r>
            <a:endParaRPr lang="en-US" dirty="0"/>
          </a:p>
          <a:p>
            <a:r>
              <a:rPr lang="en-US" dirty="0"/>
              <a:t>Send us your stuff!</a:t>
            </a:r>
          </a:p>
          <a:p>
            <a:r>
              <a:rPr lang="en-US" dirty="0"/>
              <a:t>Sharing is caring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24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3"/>
            <a:ext cx="7886700" cy="1855012"/>
          </a:xfrm>
        </p:spPr>
        <p:txBody>
          <a:bodyPr/>
          <a:lstStyle/>
          <a:p>
            <a:r>
              <a:rPr lang="en-US" dirty="0"/>
              <a:t>THE END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520714"/>
            <a:ext cx="7886700" cy="1553995"/>
          </a:xfrm>
        </p:spPr>
        <p:txBody>
          <a:bodyPr>
            <a:normAutofit/>
          </a:bodyPr>
          <a:lstStyle/>
          <a:p>
            <a:r>
              <a:rPr lang="en-US" dirty="0"/>
              <a:t>Call or email if you would like more information</a:t>
            </a:r>
          </a:p>
          <a:p>
            <a:endParaRPr lang="en-US" dirty="0"/>
          </a:p>
          <a:p>
            <a:r>
              <a:rPr lang="en-US" dirty="0"/>
              <a:t>Christina Bristol  -  951-827-2630   </a:t>
            </a:r>
            <a:r>
              <a:rPr lang="en-US" dirty="0" err="1"/>
              <a:t>christina.bristol@ucr.edu</a:t>
            </a:r>
            <a:endParaRPr lang="en-US" dirty="0"/>
          </a:p>
          <a:p>
            <a:r>
              <a:rPr lang="en-US" dirty="0"/>
              <a:t>Christy Zwicke  -   951-827-4593    </a:t>
            </a:r>
            <a:r>
              <a:rPr lang="en-US" dirty="0" err="1"/>
              <a:t>christy.zwicke@ucr.edu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17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STORYTELLING EXERCISE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Share an example</a:t>
            </a:r>
          </a:p>
          <a:p>
            <a:r>
              <a:rPr lang="en-US" dirty="0"/>
              <a:t>What makes for a good story?</a:t>
            </a:r>
          </a:p>
          <a:p>
            <a:r>
              <a:rPr lang="en-US" dirty="0"/>
              <a:t>Beginning, middle, and end</a:t>
            </a:r>
          </a:p>
          <a:p>
            <a:r>
              <a:rPr lang="en-US" dirty="0"/>
              <a:t>Background information and context</a:t>
            </a:r>
          </a:p>
          <a:p>
            <a:r>
              <a:rPr lang="en-US" dirty="0"/>
              <a:t>Feelings</a:t>
            </a:r>
          </a:p>
          <a:p>
            <a:r>
              <a:rPr lang="en-US" dirty="0"/>
              <a:t>Emotional connection</a:t>
            </a:r>
          </a:p>
          <a:p>
            <a:r>
              <a:rPr lang="en-US" dirty="0"/>
              <a:t>Wrap it up</a:t>
            </a:r>
          </a:p>
        </p:txBody>
      </p:sp>
    </p:spTree>
    <p:extLst>
      <p:ext uri="{BB962C8B-B14F-4D97-AF65-F5344CB8AC3E}">
        <p14:creationId xmlns:p14="http://schemas.microsoft.com/office/powerpoint/2010/main" val="155179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STORY FIRST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Everyone has a story </a:t>
            </a:r>
            <a:br>
              <a:rPr lang="en-US" dirty="0"/>
            </a:br>
            <a:endParaRPr lang="en-US" dirty="0"/>
          </a:p>
          <a:p>
            <a:r>
              <a:rPr lang="en-US" dirty="0"/>
              <a:t>People don’t care how much you know, until they know how much you care</a:t>
            </a:r>
            <a:br>
              <a:rPr lang="en-US" dirty="0"/>
            </a:br>
            <a:endParaRPr lang="en-US" dirty="0"/>
          </a:p>
          <a:p>
            <a:r>
              <a:rPr lang="en-US" dirty="0"/>
              <a:t>Make people feel </a:t>
            </a:r>
            <a:r>
              <a:rPr lang="mr-IN" dirty="0"/>
              <a:t>–</a:t>
            </a:r>
            <a:r>
              <a:rPr lang="en-US" dirty="0"/>
              <a:t> emotion, fear, humor, excitement</a:t>
            </a:r>
            <a:br>
              <a:rPr lang="en-US" dirty="0"/>
            </a:br>
            <a:endParaRPr lang="en-US" dirty="0"/>
          </a:p>
          <a:p>
            <a:r>
              <a:rPr lang="en-US" dirty="0"/>
              <a:t>Video is just one way to tell a story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34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YOU START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28650" y="2016605"/>
            <a:ext cx="4994636" cy="3497172"/>
          </a:xfrm>
        </p:spPr>
        <p:txBody>
          <a:bodyPr>
            <a:normAutofit fontScale="92500"/>
          </a:bodyPr>
          <a:lstStyle/>
          <a:p>
            <a:r>
              <a:rPr lang="en-US" dirty="0"/>
              <a:t>Think about your goals</a:t>
            </a:r>
          </a:p>
          <a:p>
            <a:r>
              <a:rPr lang="en-US" dirty="0"/>
              <a:t>Know your audience and what they want</a:t>
            </a:r>
          </a:p>
          <a:p>
            <a:r>
              <a:rPr lang="en-US" dirty="0"/>
              <a:t>How are you going to use it? </a:t>
            </a:r>
          </a:p>
          <a:p>
            <a:pPr lvl="1"/>
            <a:r>
              <a:rPr lang="en-US" dirty="0"/>
              <a:t>To promote or capture an event? </a:t>
            </a:r>
          </a:p>
          <a:p>
            <a:pPr lvl="1"/>
            <a:r>
              <a:rPr lang="en-US" dirty="0"/>
              <a:t>To raise money or appeal to donors? </a:t>
            </a:r>
          </a:p>
          <a:p>
            <a:pPr lvl="1"/>
            <a:r>
              <a:rPr lang="en-US" dirty="0"/>
              <a:t>On your website as a pretty visual?</a:t>
            </a:r>
          </a:p>
          <a:p>
            <a:pPr lvl="1"/>
            <a:r>
              <a:rPr lang="en-US" dirty="0"/>
              <a:t>Something fun for social? </a:t>
            </a:r>
          </a:p>
          <a:p>
            <a:r>
              <a:rPr lang="en-US" dirty="0"/>
              <a:t>Why should people care?</a:t>
            </a:r>
          </a:p>
          <a:p>
            <a:r>
              <a:rPr lang="en-US" dirty="0"/>
              <a:t>How do you measure success?</a:t>
            </a:r>
          </a:p>
          <a:p>
            <a:r>
              <a:rPr lang="en-US" sz="1000" dirty="0">
                <a:hlinkClick r:id="rId2"/>
              </a:rPr>
              <a:t>https://o365ucr-my.sharepoint.com/:b:/g/personal/zwicke_ucr_edu/EXoCpXYXykVKnjwFk6jDXg8BT0QU101ZAu1CpCwarOwdnw?e=dPzml4</a:t>
            </a:r>
            <a:endParaRPr lang="en-US" sz="1000" dirty="0"/>
          </a:p>
          <a:p>
            <a:endParaRPr lang="en-US" sz="13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254" y="1705657"/>
            <a:ext cx="2775096" cy="359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51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VIDEO APPROACHES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Talking heads</a:t>
            </a:r>
          </a:p>
          <a:p>
            <a:pPr lvl="1"/>
            <a:r>
              <a:rPr lang="en-US" dirty="0">
                <a:hlinkClick r:id="rId2"/>
              </a:rPr>
              <a:t>https://www.youtube.com/watch?v=ubxhCYvpqxM</a:t>
            </a:r>
            <a:br>
              <a:rPr lang="en-US" dirty="0"/>
            </a:br>
            <a:endParaRPr lang="en-US" dirty="0"/>
          </a:p>
          <a:p>
            <a:r>
              <a:rPr lang="en-US" dirty="0"/>
              <a:t>Voice over narration</a:t>
            </a:r>
          </a:p>
          <a:p>
            <a:pPr lvl="1"/>
            <a:r>
              <a:rPr lang="en-US" dirty="0">
                <a:hlinkClick r:id="rId3"/>
              </a:rPr>
              <a:t>https://www.youtube.com/watch?v=NcrpBRubJVU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Information driven </a:t>
            </a:r>
          </a:p>
          <a:p>
            <a:pPr lvl="1"/>
            <a:r>
              <a:rPr lang="en-US" dirty="0">
                <a:hlinkClick r:id="rId4"/>
              </a:rPr>
              <a:t>https://www.youtube.com/watch?v=TT3yA2KTdGM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Music driven </a:t>
            </a:r>
          </a:p>
          <a:p>
            <a:pPr lvl="1"/>
            <a:r>
              <a:rPr lang="en-US" dirty="0">
                <a:hlinkClick r:id="rId5"/>
              </a:rPr>
              <a:t>https://www.youtube.com/watch?v=8RbTL-248N0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Website Videos</a:t>
            </a:r>
          </a:p>
          <a:p>
            <a:pPr lvl="1"/>
            <a:r>
              <a:rPr lang="en-US" dirty="0">
                <a:hlinkClick r:id="rId6"/>
              </a:rPr>
              <a:t>https://www.ucr.edu/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6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911969"/>
            <a:ext cx="7886700" cy="862510"/>
          </a:xfrm>
        </p:spPr>
        <p:txBody>
          <a:bodyPr/>
          <a:lstStyle/>
          <a:p>
            <a:r>
              <a:rPr lang="en-US" dirty="0"/>
              <a:t>PLATFORMS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28650" y="1683944"/>
            <a:ext cx="3154885" cy="3874884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YouTube</a:t>
            </a:r>
          </a:p>
          <a:p>
            <a:r>
              <a:rPr lang="en-US" dirty="0"/>
              <a:t>YouTube live</a:t>
            </a:r>
          </a:p>
          <a:p>
            <a:r>
              <a:rPr lang="en-US" dirty="0"/>
              <a:t>YouTube 360</a:t>
            </a:r>
          </a:p>
          <a:p>
            <a:r>
              <a:rPr lang="en-US" dirty="0"/>
              <a:t>Facebook</a:t>
            </a:r>
          </a:p>
          <a:p>
            <a:r>
              <a:rPr lang="en-US" dirty="0"/>
              <a:t>Facebook live</a:t>
            </a:r>
          </a:p>
          <a:p>
            <a:r>
              <a:rPr lang="en-US" dirty="0"/>
              <a:t>Facebook 360</a:t>
            </a:r>
          </a:p>
          <a:p>
            <a:r>
              <a:rPr lang="en-US" dirty="0"/>
              <a:t>Instagram</a:t>
            </a:r>
          </a:p>
          <a:p>
            <a:r>
              <a:rPr lang="en-US" dirty="0"/>
              <a:t>Instagram Story</a:t>
            </a:r>
          </a:p>
          <a:p>
            <a:r>
              <a:rPr lang="en-US" dirty="0"/>
              <a:t>Instagram live</a:t>
            </a:r>
          </a:p>
          <a:p>
            <a:r>
              <a:rPr lang="en-US" dirty="0"/>
              <a:t>Instagram TV </a:t>
            </a:r>
            <a:endParaRPr lang="en-US" i="1" dirty="0"/>
          </a:p>
          <a:p>
            <a:r>
              <a:rPr lang="en-US" dirty="0"/>
              <a:t>Twitter</a:t>
            </a:r>
          </a:p>
          <a:p>
            <a:r>
              <a:rPr lang="en-US" dirty="0"/>
              <a:t>Linked In</a:t>
            </a:r>
          </a:p>
          <a:p>
            <a:r>
              <a:rPr lang="en-US" dirty="0"/>
              <a:t>Vimeo</a:t>
            </a:r>
          </a:p>
          <a:p>
            <a:endParaRPr lang="en-US" sz="2600" dirty="0"/>
          </a:p>
          <a:p>
            <a:r>
              <a:rPr lang="en-US" sz="2600" i="1" dirty="0"/>
              <a:t>Look up platform requirements for format &amp; duration as they are always changing</a:t>
            </a:r>
          </a:p>
          <a:p>
            <a:r>
              <a:rPr lang="en-US" sz="2600" dirty="0"/>
              <a:t>Horizontal vs. square vs. vertical</a:t>
            </a:r>
          </a:p>
          <a:p>
            <a:r>
              <a:rPr lang="en-US" sz="2600" dirty="0"/>
              <a:t>Make it shareable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316" y="1182697"/>
            <a:ext cx="3161485" cy="17685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876" y="3124541"/>
            <a:ext cx="2425417" cy="24208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261" y="2398246"/>
            <a:ext cx="1739944" cy="3147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12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ONCE, USE MULTIPLE WAYS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Make your video evergreen</a:t>
            </a:r>
          </a:p>
          <a:p>
            <a:pPr lvl="1"/>
            <a:r>
              <a:rPr lang="en-US" dirty="0"/>
              <a:t>Talking head videos might be harder to keep evergreen</a:t>
            </a:r>
          </a:p>
          <a:p>
            <a:pPr lvl="1"/>
            <a:r>
              <a:rPr lang="en-US" dirty="0"/>
              <a:t>Avoid dates or other time-sensitive information</a:t>
            </a:r>
          </a:p>
          <a:p>
            <a:endParaRPr lang="en-US" dirty="0"/>
          </a:p>
          <a:p>
            <a:r>
              <a:rPr lang="en-US" dirty="0"/>
              <a:t>Follow ever-changing platform settings for different exports</a:t>
            </a:r>
            <a:br>
              <a:rPr lang="en-US" dirty="0"/>
            </a:br>
            <a:endParaRPr lang="en-US" dirty="0"/>
          </a:p>
          <a:p>
            <a:r>
              <a:rPr lang="en-US" dirty="0"/>
              <a:t>EXAMPLE = CAM CALKINS</a:t>
            </a:r>
          </a:p>
          <a:p>
            <a:pPr lvl="1"/>
            <a:r>
              <a:rPr lang="en-US" dirty="0"/>
              <a:t>YouTube version</a:t>
            </a:r>
          </a:p>
          <a:p>
            <a:pPr lvl="1"/>
            <a:r>
              <a:rPr lang="en-US" dirty="0"/>
              <a:t>Facebook square version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79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MULTIPLE PLATFORMS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022" y="1841499"/>
            <a:ext cx="4438640" cy="37544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2791" y="4542243"/>
            <a:ext cx="3947798" cy="646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hlinkClick r:id="rId3"/>
              </a:rPr>
              <a:t>https://www.facebook.com/UCRiverside/videos/vb.102657818085/10155894793103086/?type=2&amp;theater</a:t>
            </a:r>
            <a:endParaRPr lang="en-US" sz="1100" dirty="0"/>
          </a:p>
          <a:p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20" y="1803987"/>
            <a:ext cx="3600698" cy="273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33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2439DFB5F81345965CF04B6900CB1D" ma:contentTypeVersion="2" ma:contentTypeDescription="Create a new document." ma:contentTypeScope="" ma:versionID="140dae3b6477238c0242088a6e511efc">
  <xsd:schema xmlns:xsd="http://www.w3.org/2001/XMLSchema" xmlns:xs="http://www.w3.org/2001/XMLSchema" xmlns:p="http://schemas.microsoft.com/office/2006/metadata/properties" xmlns:ns2="896ff6c8-997d-44c8-b934-6df5041e0314" targetNamespace="http://schemas.microsoft.com/office/2006/metadata/properties" ma:root="true" ma:fieldsID="d77ea986f60d3fe35b5b3f29a7c78052" ns2:_="">
    <xsd:import namespace="896ff6c8-997d-44c8-b934-6df5041e031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6ff6c8-997d-44c8-b934-6df5041e031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D6C7615-767C-48A6-8155-FDB054C9C32F}"/>
</file>

<file path=customXml/itemProps2.xml><?xml version="1.0" encoding="utf-8"?>
<ds:datastoreItem xmlns:ds="http://schemas.openxmlformats.org/officeDocument/2006/customXml" ds:itemID="{E223401F-B10A-443A-B5EC-DB863949494E}"/>
</file>

<file path=customXml/itemProps3.xml><?xml version="1.0" encoding="utf-8"?>
<ds:datastoreItem xmlns:ds="http://schemas.openxmlformats.org/officeDocument/2006/customXml" ds:itemID="{A504F551-5E4A-4DC8-B0C0-D507B0E19768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9129</TotalTime>
  <Words>886</Words>
  <Application>Microsoft Office PowerPoint</Application>
  <PresentationFormat>On-screen Show (16:10)</PresentationFormat>
  <Paragraphs>251</Paragraphs>
  <Slides>26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VIDEO 101</vt:lpstr>
      <vt:lpstr>STORYTELLING EXERCISE</vt:lpstr>
      <vt:lpstr>STORYTELLING EXERCISE </vt:lpstr>
      <vt:lpstr>STORY FIRST</vt:lpstr>
      <vt:lpstr>BEFORE YOU START</vt:lpstr>
      <vt:lpstr>DIFFERENT VIDEO APPROACHES</vt:lpstr>
      <vt:lpstr>PLATFORMS</vt:lpstr>
      <vt:lpstr>CREATE ONCE, USE MULTIPLE WAYS </vt:lpstr>
      <vt:lpstr>EXAMPLE OF MULTIPLE PLATFORMS</vt:lpstr>
      <vt:lpstr>FRAMING: SETTING UP YOUR SHOT</vt:lpstr>
      <vt:lpstr>LIGHTING</vt:lpstr>
      <vt:lpstr>SOUND</vt:lpstr>
      <vt:lpstr>EDITING</vt:lpstr>
      <vt:lpstr>GRAPHICS</vt:lpstr>
      <vt:lpstr>TIPS FOR SHOOTING ON A PHONE</vt:lpstr>
      <vt:lpstr>TIPS FOR LIVE SOCIAL VIDEOS</vt:lpstr>
      <vt:lpstr>EQUIPMENT </vt:lpstr>
      <vt:lpstr>VIDEO EDITING APPS</vt:lpstr>
      <vt:lpstr>BE A GOOD CONTENT CREATOR</vt:lpstr>
      <vt:lpstr>NEW FREELANCERS!</vt:lpstr>
      <vt:lpstr>WHAT TO ASK A FREELANCER</vt:lpstr>
      <vt:lpstr>FREE MUSIC</vt:lpstr>
      <vt:lpstr>FREE BROLL  https://vimeo.com/album/5305405 </vt:lpstr>
      <vt:lpstr>HAVE FUN!</vt:lpstr>
      <vt:lpstr>SUBSCRIBE AND SHARE</vt:lpstr>
      <vt:lpstr>THE 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Denise N Wolf</dc:creator>
  <cp:lastModifiedBy>Christy Zwicke</cp:lastModifiedBy>
  <cp:revision>160</cp:revision>
  <cp:lastPrinted>2018-11-14T17:20:45Z</cp:lastPrinted>
  <dcterms:created xsi:type="dcterms:W3CDTF">2017-09-08T21:41:41Z</dcterms:created>
  <dcterms:modified xsi:type="dcterms:W3CDTF">2018-11-29T21:17:06Z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0x010100DA2439DFB5F81345965CF04B6900CB1D</vt:lpwstr>
  </property>
</Properties>
</file>